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6" r:id="rId2"/>
    <p:sldId id="257" r:id="rId3"/>
    <p:sldId id="275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6" r:id="rId13"/>
    <p:sldId id="508" r:id="rId14"/>
    <p:sldId id="531" r:id="rId15"/>
    <p:sldId id="527" r:id="rId16"/>
    <p:sldId id="534" r:id="rId17"/>
    <p:sldId id="535" r:id="rId18"/>
    <p:sldId id="575" r:id="rId19"/>
    <p:sldId id="572" r:id="rId20"/>
    <p:sldId id="536" r:id="rId21"/>
    <p:sldId id="655" r:id="rId22"/>
    <p:sldId id="518" r:id="rId23"/>
    <p:sldId id="556" r:id="rId24"/>
    <p:sldId id="663" r:id="rId25"/>
    <p:sldId id="671" r:id="rId26"/>
    <p:sldId id="691" r:id="rId27"/>
    <p:sldId id="700" r:id="rId28"/>
    <p:sldId id="701" r:id="rId29"/>
    <p:sldId id="366" r:id="rId30"/>
    <p:sldId id="382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16" autoAdjust="0"/>
  </p:normalViewPr>
  <p:slideViewPr>
    <p:cSldViewPr snapToGrid="0">
      <p:cViewPr varScale="1">
        <p:scale>
          <a:sx n="70" d="100"/>
          <a:sy n="70" d="100"/>
        </p:scale>
        <p:origin x="106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B2C4-E2AC-4CDD-AD1D-007F87835AD9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A21F-4DBC-4405-91EA-00DFBFE98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78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8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45D7D3A6-22FC-4E08-9E7D-35BF7E438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6F9F178E-B59F-4DA8-81B1-C2EA1DE6B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Values Attitude and Life Style Model</a:t>
            </a: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976F4A1E-97AA-468A-A236-E605952A2D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55D82B-AD8C-41D9-8EBD-F94D41A842BA}" type="slidenum">
              <a:rPr lang="en-US" altLang="en-US" sz="1200" i="0"/>
              <a:pPr/>
              <a:t>19</a:t>
            </a:fld>
            <a:endParaRPr lang="en-US" altLang="en-US" sz="1200" i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29DBEF4-62CB-4BEA-B463-F072219D7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1C1FF4F-6427-4BFA-A57D-4666AC3BFCD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153730A-E598-443D-AD71-C4D06A86B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395F17B-1308-41FB-A2AA-0645AE8BC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8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1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9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0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7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2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FA21F-4DBC-4405-91EA-00DFBFE98A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5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6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97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5856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41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7777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69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75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28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609600"/>
            <a:ext cx="12192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792ED4F-0495-4A29-8FD5-BE9A4AD91F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</a:t>
            </a:r>
            <a:r>
              <a:rPr lang="en-US" altLang="en-US" b="1">
                <a:solidFill>
                  <a:srgbClr val="000066"/>
                </a:solidFill>
              </a:rPr>
              <a:t>8- </a:t>
            </a:r>
            <a:fld id="{50A6854F-9DB6-4B0D-AEE6-EF3280EF9FF4}" type="slidenum">
              <a:rPr lang="en-US" altLang="en-US" b="1" smtClean="0">
                <a:solidFill>
                  <a:srgbClr val="000066"/>
                </a:solidFill>
              </a:rPr>
              <a:pPr>
                <a:defRPr/>
              </a:pPr>
              <a:t>‹#›</a:t>
            </a:fld>
            <a:endParaRPr lang="en-US" altLang="en-US" b="1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217106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2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9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3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8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8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1AF7AD8-121E-4A45-BD03-17C01DD4AC8A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39E6C5-D16B-4351-A6D1-577354696F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6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8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0337" y="428332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Step 4: Managing customer relationship &amp; Capturing Customer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1710" y="1592239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Customer 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647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Relationship Management (CRM)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1710" y="2058091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Customer Satisfaction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1710" y="2524634"/>
            <a:ext cx="598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/>
              <a:t>Customer Relationship levels 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0" y="3722826"/>
            <a:ext cx="771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Customer engagement marketing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210" y="3256974"/>
            <a:ext cx="94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Engagement in today’s digital &amp; social media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209" y="4196754"/>
            <a:ext cx="771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Partner Relationship Management</a:t>
            </a:r>
          </a:p>
        </p:txBody>
      </p:sp>
    </p:spTree>
    <p:extLst>
      <p:ext uri="{BB962C8B-B14F-4D97-AF65-F5344CB8AC3E}">
        <p14:creationId xmlns:p14="http://schemas.microsoft.com/office/powerpoint/2010/main" val="386938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5172" y="428332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Step 5: Capturing value from customers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7618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Creating Customer Loyalty &amp; Retention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1" y="2068549"/>
            <a:ext cx="771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Building customer equity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211" y="1602697"/>
            <a:ext cx="94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Growing share of Customer</a:t>
            </a:r>
          </a:p>
        </p:txBody>
      </p:sp>
    </p:spTree>
    <p:extLst>
      <p:ext uri="{BB962C8B-B14F-4D97-AF65-F5344CB8AC3E}">
        <p14:creationId xmlns:p14="http://schemas.microsoft.com/office/powerpoint/2010/main" val="347079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5172" y="428332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The Changing Marketing Landscape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7618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Digital Age: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210" y="3722135"/>
            <a:ext cx="1185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Sustainable marketing: The call for more environmental &amp; social responsibility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210" y="3256283"/>
            <a:ext cx="94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Rapid globalization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8419" y="1612853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Online marketing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419" y="2094125"/>
            <a:ext cx="438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Mobile marketing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8419" y="2586848"/>
            <a:ext cx="598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Social media marketing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057" t="52374" r="37414" b="5299"/>
          <a:stretch/>
        </p:blipFill>
        <p:spPr>
          <a:xfrm>
            <a:off x="2469090" y="1682313"/>
            <a:ext cx="428625" cy="285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5049" t="44353" r="44307" b="16589"/>
          <a:stretch/>
        </p:blipFill>
        <p:spPr>
          <a:xfrm rot="5400000">
            <a:off x="2572008" y="2110416"/>
            <a:ext cx="222789" cy="430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37" y="2623757"/>
            <a:ext cx="282931" cy="2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375CB76B-D05E-4EF8-9572-91C6FCA2A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AF6CA697-7870-497D-A6B6-EDD00D0F2780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5E25D05-C576-43C5-BF37-0CAD390AA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Definition</a:t>
            </a:r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E0CC2D1A-069E-4DBB-93AB-1509CE51E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3299" y="1905000"/>
            <a:ext cx="9971313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chemeClr val="tx1"/>
                </a:solidFill>
              </a:rPr>
              <a:t>Market Segmentation: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Dividing a market into distinct groups with distinct needs, characteristics, or behavior who might require separate products or marketing mixes.</a:t>
            </a:r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F0AE9DAB-E089-4526-8894-8B2FF7FF8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6629400" cy="76200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50000">
                <a:srgbClr val="99CCFF"/>
              </a:gs>
              <a:gs pos="100000">
                <a:srgbClr val="3366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 bldLvl="2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>
            <a:extLst>
              <a:ext uri="{FF2B5EF4-FFF2-40B4-BE49-F238E27FC236}">
                <a16:creationId xmlns:a16="http://schemas.microsoft.com/office/drawing/2014/main" id="{8F70C89C-4670-4A6C-BA98-AD7868BE8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86461E34-2336-43FB-AA65-021AA65D18F4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DB58D86-C139-4101-99F0-05EFACE3A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720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Steps in Market </a:t>
            </a:r>
            <a:br>
              <a:rPr lang="en-US" altLang="en-US" sz="2800" dirty="0">
                <a:latin typeface="Tahoma" panose="020B0604030504040204" pitchFamily="34" charset="0"/>
              </a:rPr>
            </a:br>
            <a:r>
              <a:rPr lang="en-US" altLang="en-US" sz="2800" dirty="0">
                <a:latin typeface="Tahoma" panose="020B0604030504040204" pitchFamily="34" charset="0"/>
              </a:rPr>
              <a:t>Segmentation, Targeting, and Positioning </a:t>
            </a:r>
            <a:br>
              <a:rPr lang="en-US" altLang="en-US" sz="2800" dirty="0">
                <a:latin typeface="Tahoma" panose="020B0604030504040204" pitchFamily="34" charset="0"/>
              </a:rPr>
            </a:br>
            <a:br>
              <a:rPr lang="en-US" altLang="en-US" sz="1400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endParaRPr lang="en-US" altLang="en-US" sz="1400" dirty="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pic>
        <p:nvPicPr>
          <p:cNvPr id="330757" name="Picture 5" descr="C:\WINDOWS\Desktop\NewJPGs\kotler+f08-01.jpg">
            <a:extLst>
              <a:ext uri="{FF2B5EF4-FFF2-40B4-BE49-F238E27FC236}">
                <a16:creationId xmlns:a16="http://schemas.microsoft.com/office/drawing/2014/main" id="{A8960E49-EFE0-4DD3-8C75-ADD84959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7" y="1926772"/>
            <a:ext cx="10338925" cy="19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>
            <a:extLst>
              <a:ext uri="{FF2B5EF4-FFF2-40B4-BE49-F238E27FC236}">
                <a16:creationId xmlns:a16="http://schemas.microsoft.com/office/drawing/2014/main" id="{469643BB-00A6-4D6C-B87E-533D3F629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5772CCEA-278D-4423-8D42-D2004382A712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79039AC6-51AE-4C12-876D-78460DDB1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5469" y="154818"/>
            <a:ext cx="8534400" cy="1507067"/>
          </a:xfrm>
        </p:spPr>
        <p:txBody>
          <a:bodyPr/>
          <a:lstStyle/>
          <a:p>
            <a:pPr eaLnBrk="1" hangingPunct="1"/>
            <a:r>
              <a:rPr lang="en-US" altLang="en-US" dirty="0"/>
              <a:t>Market Segmentation</a:t>
            </a:r>
          </a:p>
        </p:txBody>
      </p:sp>
      <p:sp>
        <p:nvSpPr>
          <p:cNvPr id="326660" name="Rectangle 4">
            <a:extLst>
              <a:ext uri="{FF2B5EF4-FFF2-40B4-BE49-F238E27FC236}">
                <a16:creationId xmlns:a16="http://schemas.microsoft.com/office/drawing/2014/main" id="{47A97947-A0DB-4879-86AD-51A4E8185B0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032554" y="1661885"/>
            <a:ext cx="9189131" cy="303711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Geographical segmentation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Demographic segmentation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Psychographic segmentation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Behavioral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6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6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6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60" grpId="0" build="p" bldLvl="2" autoUpdateAnimBg="0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BE660243-16BB-4563-825D-C095178C7B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EC7349E1-8F3B-4FB5-B5F9-AF1EEF220335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3828" name="Rectangle 1028">
            <a:extLst>
              <a:ext uri="{FF2B5EF4-FFF2-40B4-BE49-F238E27FC236}">
                <a16:creationId xmlns:a16="http://schemas.microsoft.com/office/drawing/2014/main" id="{A3236DBB-7DD0-42C1-8F4D-909886E75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880" y="391886"/>
            <a:ext cx="9103519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Geographic 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3830" name="Rectangle 1030">
            <a:extLst>
              <a:ext uri="{FF2B5EF4-FFF2-40B4-BE49-F238E27FC236}">
                <a16:creationId xmlns:a16="http://schemas.microsoft.com/office/drawing/2014/main" id="{9A448F61-0971-40DC-ADF2-4232112CF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2" y="2451213"/>
            <a:ext cx="3505200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City Size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Neighborhood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Density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Climate</a:t>
            </a:r>
          </a:p>
        </p:txBody>
      </p:sp>
      <p:sp>
        <p:nvSpPr>
          <p:cNvPr id="333832" name="Rectangle 1032">
            <a:extLst>
              <a:ext uri="{FF2B5EF4-FFF2-40B4-BE49-F238E27FC236}">
                <a16:creationId xmlns:a16="http://schemas.microsoft.com/office/drawing/2014/main" id="{8AD53DB2-B076-4765-832D-BCC58347D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451213"/>
            <a:ext cx="3505200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World Region or Country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U.S. Region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State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3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3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3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3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3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3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3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3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3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3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38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3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3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3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38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30" grpId="0" build="p" autoUpdateAnimBg="0" advAuto="0"/>
      <p:bldP spid="333832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4358513A-38A6-4118-B1FA-1785288C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3F166DA3-D756-421C-8A53-1EB3DB7335B6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4852" name="Rectangle 4">
            <a:extLst>
              <a:ext uri="{FF2B5EF4-FFF2-40B4-BE49-F238E27FC236}">
                <a16:creationId xmlns:a16="http://schemas.microsoft.com/office/drawing/2014/main" id="{D388F1DF-2D2C-48BD-B65E-0D2B99B0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620486"/>
            <a:ext cx="684235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Demographic 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4855" name="Rectangle 7">
            <a:extLst>
              <a:ext uri="{FF2B5EF4-FFF2-40B4-BE49-F238E27FC236}">
                <a16:creationId xmlns:a16="http://schemas.microsoft.com/office/drawing/2014/main" id="{89978CD7-FF6F-4DE1-B3A1-B2DD16079E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83971" y="2348897"/>
            <a:ext cx="3505200" cy="3276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Age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Gender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Family size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Family life cycle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Income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defRPr/>
            </a:pPr>
            <a:r>
              <a:rPr lang="en-US" sz="2800" dirty="0">
                <a:solidFill>
                  <a:schemeClr val="tx1"/>
                </a:solidFill>
              </a:rPr>
              <a:t>Race</a:t>
            </a:r>
          </a:p>
        </p:txBody>
      </p:sp>
      <p:sp>
        <p:nvSpPr>
          <p:cNvPr id="334856" name="Rectangle 8">
            <a:extLst>
              <a:ext uri="{FF2B5EF4-FFF2-40B4-BE49-F238E27FC236}">
                <a16:creationId xmlns:a16="http://schemas.microsoft.com/office/drawing/2014/main" id="{27D8413C-D0A8-4ACF-896A-64D7E714C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412999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Occupation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Education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Religion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Generation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2800" dirty="0"/>
              <a:t>Nationality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defRPr/>
            </a:pP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48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48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8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48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48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48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4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4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4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4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4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48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48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48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5" grpId="0" build="p" autoUpdateAnimBg="0" advAuto="0"/>
      <p:bldP spid="334856" grpId="0" build="p" autoUpdateAnimBg="0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4358513A-38A6-4118-B1FA-1785288CD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3F166DA3-D756-421C-8A53-1EB3DB7335B6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4852" name="Rectangle 4">
            <a:extLst>
              <a:ext uri="{FF2B5EF4-FFF2-40B4-BE49-F238E27FC236}">
                <a16:creationId xmlns:a16="http://schemas.microsoft.com/office/drawing/2014/main" id="{D388F1DF-2D2C-48BD-B65E-0D2B99B05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2" y="620486"/>
            <a:ext cx="684235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Psychographic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4855" name="Rectangle 7">
            <a:extLst>
              <a:ext uri="{FF2B5EF4-FFF2-40B4-BE49-F238E27FC236}">
                <a16:creationId xmlns:a16="http://schemas.microsoft.com/office/drawing/2014/main" id="{89978CD7-FF6F-4DE1-B3A1-B2DD16079E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25484" y="1820636"/>
            <a:ext cx="7663543" cy="327660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Lifestyle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Social class, and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Personality-based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9525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48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5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2">
            <a:extLst>
              <a:ext uri="{FF2B5EF4-FFF2-40B4-BE49-F238E27FC236}">
                <a16:creationId xmlns:a16="http://schemas.microsoft.com/office/drawing/2014/main" id="{B3FA9B74-3C3E-4997-891C-43E3646C97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3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ED0A8311-D1CB-4FBE-A47A-FB6427870570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pic>
        <p:nvPicPr>
          <p:cNvPr id="13315" name="Picture 2" descr="http://www.marketing91.com/wp-content/uploads/2011/12/Vals-framework.jpg">
            <a:extLst>
              <a:ext uri="{FF2B5EF4-FFF2-40B4-BE49-F238E27FC236}">
                <a16:creationId xmlns:a16="http://schemas.microsoft.com/office/drawing/2014/main" id="{3B48A179-B315-49CB-99F3-20844E06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1001"/>
            <a:ext cx="4648200" cy="639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908" y="415653"/>
            <a:ext cx="6104777" cy="7316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WHAT IS marketing?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037" y="2398374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Marketing, more than any other business function, deals with customers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037" y="2948458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the whole biz seen from the point of view of the final result-the </a:t>
            </a:r>
            <a:r>
              <a:rPr lang="en-US" sz="2000" i="1" dirty="0">
                <a:solidFill>
                  <a:srgbClr val="FFC000"/>
                </a:solidFill>
              </a:rPr>
              <a:t>customer’s point of 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037" y="1375500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is not only selling and advertising</a:t>
            </a:r>
            <a:endParaRPr lang="en-US" sz="2000" b="1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037" y="1916968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is not a specialized activity at all; it encompasses the entire business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6037" y="3489926"/>
            <a:ext cx="1175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not just your product, price, promotion &amp; distribution …</a:t>
            </a:r>
            <a:endParaRPr lang="en-US" sz="2000" b="1" i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034" y="4173891"/>
            <a:ext cx="1175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is the process by which companies </a:t>
            </a:r>
            <a:r>
              <a:rPr lang="en-US" sz="2000" i="1" dirty="0">
                <a:solidFill>
                  <a:srgbClr val="FFC000"/>
                </a:solidFill>
              </a:rPr>
              <a:t>engage customers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i="1" dirty="0">
                <a:solidFill>
                  <a:srgbClr val="FFC000"/>
                </a:solidFill>
              </a:rPr>
              <a:t>build strong customer relationships</a:t>
            </a:r>
            <a:r>
              <a:rPr lang="en-US" sz="2000" dirty="0">
                <a:solidFill>
                  <a:srgbClr val="FFC000"/>
                </a:solidFill>
              </a:rPr>
              <a:t>, </a:t>
            </a:r>
            <a:r>
              <a:rPr lang="en-US" sz="2000" i="1" dirty="0">
                <a:solidFill>
                  <a:srgbClr val="FFC000"/>
                </a:solidFill>
              </a:rPr>
              <a:t>create customer value</a:t>
            </a:r>
            <a:r>
              <a:rPr lang="en-US" sz="2000" i="1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to </a:t>
            </a:r>
            <a:r>
              <a:rPr lang="en-US" sz="2000" i="1" dirty="0">
                <a:solidFill>
                  <a:srgbClr val="FFC000"/>
                </a:solidFill>
              </a:rPr>
              <a:t>capture value from customer </a:t>
            </a:r>
            <a:r>
              <a:rPr lang="en-US" sz="2000" dirty="0"/>
              <a:t>in return</a:t>
            </a:r>
          </a:p>
        </p:txBody>
      </p:sp>
    </p:spTree>
    <p:extLst>
      <p:ext uri="{BB962C8B-B14F-4D97-AF65-F5344CB8AC3E}">
        <p14:creationId xmlns:p14="http://schemas.microsoft.com/office/powerpoint/2010/main" val="380276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82FD4F6F-7422-4E24-9F8C-D411B114F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3E414059-44D9-48DF-8D51-C09A0B074AEB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35876" name="Rectangle 4">
            <a:extLst>
              <a:ext uri="{FF2B5EF4-FFF2-40B4-BE49-F238E27FC236}">
                <a16:creationId xmlns:a16="http://schemas.microsoft.com/office/drawing/2014/main" id="{80ACCA45-3867-482D-8C1B-A8F6A03C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943" y="413657"/>
            <a:ext cx="57102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Behavioral </a:t>
            </a:r>
            <a:b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n-US" sz="36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Segmentation Variables</a:t>
            </a:r>
          </a:p>
        </p:txBody>
      </p:sp>
      <p:sp>
        <p:nvSpPr>
          <p:cNvPr id="335877" name="Rectangle 5">
            <a:extLst>
              <a:ext uri="{FF2B5EF4-FFF2-40B4-BE49-F238E27FC236}">
                <a16:creationId xmlns:a16="http://schemas.microsoft.com/office/drawing/2014/main" id="{99030CD3-6E67-4F1B-82E5-2786393DD9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2242457"/>
            <a:ext cx="3505200" cy="3048000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Occasions</a:t>
            </a:r>
          </a:p>
          <a:p>
            <a:pPr eaLnBrk="1" hangingPunct="1">
              <a:buClr>
                <a:srgbClr val="CC0000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Benefits</a:t>
            </a:r>
          </a:p>
          <a:p>
            <a:pPr eaLnBrk="1" hangingPunct="1">
              <a:buClr>
                <a:srgbClr val="CC0000"/>
              </a:buClr>
              <a:defRPr/>
            </a:pPr>
            <a:r>
              <a:rPr lang="en-US" sz="3200" dirty="0">
                <a:solidFill>
                  <a:schemeClr val="tx1"/>
                </a:solidFill>
              </a:rPr>
              <a:t>Frequency of use</a:t>
            </a:r>
          </a:p>
          <a:p>
            <a:pPr eaLnBrk="1" hangingPunct="1">
              <a:buClr>
                <a:srgbClr val="CC0000"/>
              </a:buClr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35878" name="Rectangle 6">
            <a:extLst>
              <a:ext uri="{FF2B5EF4-FFF2-40B4-BE49-F238E27FC236}">
                <a16:creationId xmlns:a16="http://schemas.microsoft.com/office/drawing/2014/main" id="{350FB5AC-B97E-4DF3-A881-6E616BEE0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012" y="2242457"/>
            <a:ext cx="3962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dirty="0"/>
              <a:t>Readiness Stage</a:t>
            </a:r>
          </a:p>
          <a:p>
            <a:pPr marL="342900" indent="-342900">
              <a:spcBef>
                <a:spcPct val="20000"/>
              </a:spcBef>
              <a:buClr>
                <a:srgbClr val="CC0000"/>
              </a:buClr>
              <a:buSzPct val="75000"/>
              <a:buBlip>
                <a:blip r:embed="rId2"/>
              </a:buBlip>
              <a:defRPr/>
            </a:pPr>
            <a:r>
              <a:rPr lang="en-US" sz="3200" dirty="0"/>
              <a:t>Attitude Toward the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5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5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5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5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5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5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5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build="p" autoUpdateAnimBg="0" advAuto="0"/>
      <p:bldP spid="335878" grpId="0" build="p" autoUpdateAnimBg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5">
            <a:extLst>
              <a:ext uri="{FF2B5EF4-FFF2-40B4-BE49-F238E27FC236}">
                <a16:creationId xmlns:a16="http://schemas.microsoft.com/office/drawing/2014/main" id="{42D3E557-69D5-4197-8D6D-49FA29D89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40126" y="446616"/>
            <a:ext cx="8534400" cy="1507067"/>
          </a:xfrm>
        </p:spPr>
        <p:txBody>
          <a:bodyPr/>
          <a:lstStyle/>
          <a:p>
            <a:r>
              <a:rPr lang="en-US" altLang="en-US" dirty="0"/>
              <a:t>Target Marketing</a:t>
            </a:r>
          </a:p>
        </p:txBody>
      </p:sp>
      <p:sp>
        <p:nvSpPr>
          <p:cNvPr id="22531" name="Slide Number Placeholder 4">
            <a:extLst>
              <a:ext uri="{FF2B5EF4-FFF2-40B4-BE49-F238E27FC236}">
                <a16:creationId xmlns:a16="http://schemas.microsoft.com/office/drawing/2014/main" id="{A4825768-D2FA-4046-8FD2-7D7C91C2D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8565FB0B-22E3-4F46-8095-A90277036206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pic>
        <p:nvPicPr>
          <p:cNvPr id="22532" name="Picture 2" descr="http://perworks.com/wp-content/uploads/2011/10/TargetMarketTarget.jpg">
            <a:extLst>
              <a:ext uri="{FF2B5EF4-FFF2-40B4-BE49-F238E27FC236}">
                <a16:creationId xmlns:a16="http://schemas.microsoft.com/office/drawing/2014/main" id="{8F1946D0-DE53-4C0F-A0E3-F63A4E59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362200"/>
            <a:ext cx="3305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2D0AA830-F348-4D1B-8A98-9D51FB74E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410078D8-A7C8-422A-BD67-738FCE77DDE9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6BCCDFA-9F31-46B2-9C52-5D7C809FF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Target Marketing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1D24CCAF-6859-49A4-AED0-132C66C56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70314" y="1306286"/>
            <a:ext cx="8316686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/>
                </a:solidFill>
              </a:rPr>
              <a:t>Choosing a Target Marketing Strategy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Requires Consideration of: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Company resources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The degree of product variability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Product’s life-cycle stage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Market variability</a:t>
            </a:r>
          </a:p>
          <a:p>
            <a:pPr lvl="1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Competitors’ marketing strategies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3" grpId="0" build="p" bldLvl="2" autoUpdateAnimBg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1">
            <a:extLst>
              <a:ext uri="{FF2B5EF4-FFF2-40B4-BE49-F238E27FC236}">
                <a16:creationId xmlns:a16="http://schemas.microsoft.com/office/drawing/2014/main" id="{B37DBA79-CFFE-4627-ABDC-C7C1C0133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FB5AA42C-1A8B-4BF5-92B2-6174CD398311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F5D1288-1A8A-4CCB-AB7B-A5DDB51D8809}"/>
              </a:ext>
            </a:extLst>
          </p:cNvPr>
          <p:cNvSpPr txBox="1">
            <a:spLocks noChangeArrowheads="1"/>
          </p:cNvSpPr>
          <p:nvPr/>
        </p:nvSpPr>
        <p:spPr>
          <a:xfrm>
            <a:off x="1752600" y="304800"/>
            <a:ext cx="8458200" cy="1143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lnSpc>
                <a:spcPct val="85000"/>
              </a:lnSpc>
              <a:defRPr/>
            </a:pPr>
            <a:r>
              <a:rPr lang="en-US" sz="2800" b="1" kern="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Patterns of Target Market Selection:  </a:t>
            </a:r>
            <a:br>
              <a:rPr lang="en-US" sz="2800" b="1" kern="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Product x Market Matrices</a:t>
            </a:r>
          </a:p>
        </p:txBody>
      </p:sp>
      <p:pic>
        <p:nvPicPr>
          <p:cNvPr id="24580" name="Picture 5" descr="fig8">
            <a:extLst>
              <a:ext uri="{FF2B5EF4-FFF2-40B4-BE49-F238E27FC236}">
                <a16:creationId xmlns:a16="http://schemas.microsoft.com/office/drawing/2014/main" id="{E5013E24-6B7C-4CAF-A2E4-7D7131BD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6"/>
          <a:stretch>
            <a:fillRect/>
          </a:stretch>
        </p:blipFill>
        <p:spPr bwMode="auto">
          <a:xfrm>
            <a:off x="2667001" y="1520825"/>
            <a:ext cx="17002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 descr="fig8">
            <a:extLst>
              <a:ext uri="{FF2B5EF4-FFF2-40B4-BE49-F238E27FC236}">
                <a16:creationId xmlns:a16="http://schemas.microsoft.com/office/drawing/2014/main" id="{B122C4DC-F478-4079-80F1-0DEE15B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1" r="-32068" b="60001"/>
          <a:stretch>
            <a:fillRect/>
          </a:stretch>
        </p:blipFill>
        <p:spPr bwMode="auto">
          <a:xfrm>
            <a:off x="5029201" y="1597025"/>
            <a:ext cx="22590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 descr="fig8">
            <a:extLst>
              <a:ext uri="{FF2B5EF4-FFF2-40B4-BE49-F238E27FC236}">
                <a16:creationId xmlns:a16="http://schemas.microsoft.com/office/drawing/2014/main" id="{705FA54D-A771-4E29-916C-301B16AE0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0" r="903" b="41539"/>
          <a:stretch>
            <a:fillRect/>
          </a:stretch>
        </p:blipFill>
        <p:spPr bwMode="auto">
          <a:xfrm>
            <a:off x="7391400" y="1749425"/>
            <a:ext cx="18621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8" descr="fig8">
            <a:extLst>
              <a:ext uri="{FF2B5EF4-FFF2-40B4-BE49-F238E27FC236}">
                <a16:creationId xmlns:a16="http://schemas.microsoft.com/office/drawing/2014/main" id="{854F451D-3B8F-4F97-A956-FD8B1E7F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2" r="-2727" b="21539"/>
          <a:stretch>
            <a:fillRect/>
          </a:stretch>
        </p:blipFill>
        <p:spPr bwMode="auto">
          <a:xfrm>
            <a:off x="3581401" y="4416425"/>
            <a:ext cx="181451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7" descr="fig8">
            <a:extLst>
              <a:ext uri="{FF2B5EF4-FFF2-40B4-BE49-F238E27FC236}">
                <a16:creationId xmlns:a16="http://schemas.microsoft.com/office/drawing/2014/main" id="{9F97D102-16FB-4804-B6F6-557E8D0D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79" t="78462"/>
          <a:stretch>
            <a:fillRect/>
          </a:stretch>
        </p:blipFill>
        <p:spPr bwMode="auto">
          <a:xfrm>
            <a:off x="5943600" y="4416426"/>
            <a:ext cx="22098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6C862415-7BCD-49EC-A93D-1B8D9F1CD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13559D55-70BB-475C-8465-347066F7DC1D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pic>
        <p:nvPicPr>
          <p:cNvPr id="25603" name="Picture 2" descr="http://www.findtheedge.com/wp-content/uploads/2015/07/1200-brand-positioning-strategy.png">
            <a:extLst>
              <a:ext uri="{FF2B5EF4-FFF2-40B4-BE49-F238E27FC236}">
                <a16:creationId xmlns:a16="http://schemas.microsoft.com/office/drawing/2014/main" id="{2573C785-97CA-4172-A8CF-BF88ED00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925353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972F54E9-0E45-4ACA-AB86-57E5621C6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Beauty soap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BAF8EDC2-8614-49A8-A96C-009FF4B1A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16E68DF6-2E10-437D-93FB-601ECABECE6B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>
              <a:solidFill>
                <a:srgbClr val="000066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9C5B021-5D33-42FE-A7F8-E7D28FADBE24}"/>
              </a:ext>
            </a:extLst>
          </p:cNvPr>
          <p:cNvGrpSpPr>
            <a:grpSpLocks/>
          </p:cNvGrpSpPr>
          <p:nvPr/>
        </p:nvGrpSpPr>
        <p:grpSpPr bwMode="auto">
          <a:xfrm>
            <a:off x="576941" y="240768"/>
            <a:ext cx="10392931" cy="4246563"/>
            <a:chOff x="137913" y="2590799"/>
            <a:chExt cx="9340806" cy="4245982"/>
          </a:xfrm>
        </p:grpSpPr>
        <p:pic>
          <p:nvPicPr>
            <p:cNvPr id="26629" name="Picture 2" descr="https://encrypted-tbn1.gstatic.com/images?q=tbn:ANd9GcRlxd0hpSzVRbdhwoK9P7z8sjkjYXe9r4Yv42p8ia2esWwkD3BEJA">
              <a:extLst>
                <a:ext uri="{FF2B5EF4-FFF2-40B4-BE49-F238E27FC236}">
                  <a16:creationId xmlns:a16="http://schemas.microsoft.com/office/drawing/2014/main" id="{D4036DE1-8762-4B8A-9AE6-14351B502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3" y="2590799"/>
              <a:ext cx="4724400" cy="4245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4" descr="https://encrypted-tbn2.gstatic.com/images?q=tbn:ANd9GcS2G5lGvdVRxgjFSl3NUpFl0IKehZhP0NCCnc0spWCOn30coMr-">
              <a:extLst>
                <a:ext uri="{FF2B5EF4-FFF2-40B4-BE49-F238E27FC236}">
                  <a16:creationId xmlns:a16="http://schemas.microsoft.com/office/drawing/2014/main" id="{6EBBF94D-4E8A-4AB1-9B21-882A106EB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252" y="2590799"/>
              <a:ext cx="4380467" cy="4245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9001585-DEB6-46D7-BF66-F0AD3CF43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1412" y="16933"/>
            <a:ext cx="8534400" cy="1507067"/>
          </a:xfrm>
        </p:spPr>
        <p:txBody>
          <a:bodyPr/>
          <a:lstStyle/>
          <a:p>
            <a:r>
              <a:rPr lang="en-US" altLang="en-US" dirty="0"/>
              <a:t>Positioning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B2612-BF9E-4345-B802-7641E8F83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4000"/>
            <a:ext cx="8993188" cy="41910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Is the act of designing a company’s offering and image to occupy a distinctive place </a:t>
            </a:r>
            <a:r>
              <a:rPr lang="en-US" sz="2400" u="sng" dirty="0">
                <a:solidFill>
                  <a:schemeClr val="tx1"/>
                </a:solidFill>
              </a:rPr>
              <a:t>in the minds of the target market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A good brand positioning helps guide marketing strategy by clarifying the brand’s essence.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Everyone in the organization should understand the brand positioning and use it as context for marketing decisions.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6E16397-ABFA-4679-A6F1-5CD0416FA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9A566385-17E0-4793-AE42-CD12D093E614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B27F78D7-EEB8-4666-B7F7-B40148EE1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6869" y="152400"/>
            <a:ext cx="9144000" cy="1143000"/>
          </a:xfrm>
        </p:spPr>
        <p:txBody>
          <a:bodyPr/>
          <a:lstStyle/>
          <a:p>
            <a:r>
              <a:rPr lang="en-US" altLang="en-US" dirty="0"/>
              <a:t>Positioning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4155-64A4-40FD-9FA2-91925362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69" y="1502228"/>
            <a:ext cx="9776960" cy="3615267"/>
          </a:xfrm>
        </p:spPr>
        <p:txBody>
          <a:bodyPr>
            <a:normAutofit fontScale="92500"/>
          </a:bodyPr>
          <a:lstStyle/>
          <a:p>
            <a:pPr algn="just">
              <a:defRPr/>
            </a:pPr>
            <a:r>
              <a:rPr lang="en-US" sz="2800" dirty="0">
                <a:solidFill>
                  <a:schemeClr val="tx1"/>
                </a:solidFill>
              </a:rPr>
              <a:t>A brief description of a product or service and target market, and </a:t>
            </a:r>
          </a:p>
          <a:p>
            <a:pPr algn="just">
              <a:defRPr/>
            </a:pPr>
            <a:r>
              <a:rPr lang="en-US" sz="2800" dirty="0">
                <a:solidFill>
                  <a:schemeClr val="tx1"/>
                </a:solidFill>
              </a:rPr>
              <a:t>How the product or service fills a particular need of the target market. </a:t>
            </a:r>
          </a:p>
          <a:p>
            <a:pPr algn="just">
              <a:defRPr/>
            </a:pPr>
            <a:endParaRPr lang="en-US" sz="2800" dirty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n-US" sz="2800" dirty="0">
                <a:solidFill>
                  <a:schemeClr val="tx1"/>
                </a:solidFill>
              </a:rPr>
              <a:t>It's meant to be used as an </a:t>
            </a:r>
            <a:r>
              <a:rPr lang="en-US" sz="2800" u="sng" dirty="0">
                <a:solidFill>
                  <a:schemeClr val="tx1"/>
                </a:solidFill>
              </a:rPr>
              <a:t>internal tool</a:t>
            </a:r>
            <a:r>
              <a:rPr lang="en-US" sz="2800" dirty="0">
                <a:solidFill>
                  <a:schemeClr val="tx1"/>
                </a:solidFill>
              </a:rPr>
              <a:t> to align marketing efforts with the brand and value proposition.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8782C421-CC87-4FD5-A513-9E2A929E2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2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83B99781-9982-4227-9EB7-C4290F93631B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7B2B7B6E-BE80-4D2C-8916-FAB1081E8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Content Placeholder 4">
            <a:extLst>
              <a:ext uri="{FF2B5EF4-FFF2-40B4-BE49-F238E27FC236}">
                <a16:creationId xmlns:a16="http://schemas.microsoft.com/office/drawing/2014/main" id="{9C5ED25C-9820-4A60-9583-0EF7FD5FC0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4200" y="0"/>
            <a:ext cx="8483600" cy="5646738"/>
          </a:xfrm>
        </p:spPr>
      </p:pic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FEF6874A-A203-4F07-A8AB-6A126CCB9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Blip>
                <a:blip r:embed="rId3"/>
              </a:buBlip>
              <a:defRPr sz="4000" b="1">
                <a:solidFill>
                  <a:srgbClr val="0000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66"/>
              </a:buClr>
              <a:buFont typeface="Wingdings" panose="05000000000000000000" pitchFamily="2" charset="2"/>
              <a:buChar char="§"/>
              <a:defRPr sz="3600" b="1">
                <a:solidFill>
                  <a:srgbClr val="0000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SzPct val="75000"/>
              <a:buFont typeface="Wingdings" panose="05000000000000000000" pitchFamily="2" charset="2"/>
              <a:buChar char="v"/>
              <a:defRPr sz="3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3200" b="1">
                <a:solidFill>
                  <a:srgbClr val="000099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75000"/>
              <a:buFont typeface="Wingdings" panose="05000000000000000000" pitchFamily="2" charset="2"/>
              <a:buChar char="Ø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b="0">
                <a:solidFill>
                  <a:schemeClr val="bg1"/>
                </a:solidFill>
              </a:rPr>
              <a:t> </a:t>
            </a:r>
            <a:r>
              <a:rPr lang="en-US" altLang="en-US" sz="1000">
                <a:solidFill>
                  <a:srgbClr val="000066"/>
                </a:solidFill>
              </a:rPr>
              <a:t>8- </a:t>
            </a:r>
            <a:fld id="{16358BFE-69F2-41B0-B283-72686341113C}" type="slidenum">
              <a:rPr lang="en-US" altLang="en-US" sz="1000">
                <a:solidFill>
                  <a:srgbClr val="000066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C2E5B29-2C8C-44A6-8201-B331BBEB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47" y="152400"/>
            <a:ext cx="8153400" cy="990600"/>
          </a:xfrm>
        </p:spPr>
        <p:txBody>
          <a:bodyPr/>
          <a:lstStyle/>
          <a:p>
            <a:r>
              <a:rPr lang="en-US" altLang="en-US" dirty="0"/>
              <a:t>What is a ‘BRAND’?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BD9E50E3-BCAF-45F3-A696-DCA83869788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63147" y="1143000"/>
            <a:ext cx="9619796" cy="3614057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altLang="en-US" sz="3200" b="1" dirty="0">
                <a:solidFill>
                  <a:schemeClr val="tx1"/>
                </a:solidFill>
                <a:latin typeface="Garamond" panose="02020404030301010803" pitchFamily="18" charset="0"/>
              </a:rPr>
              <a:t>	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Brand was a name, term, sign, symbol or design that,</a:t>
            </a:r>
          </a:p>
          <a:p>
            <a:pPr marL="1390650" lvl="2" indent="-533400"/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Identified &amp;</a:t>
            </a:r>
          </a:p>
          <a:p>
            <a:pPr marL="1390650" lvl="2" indent="-533400"/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Differentiated</a:t>
            </a:r>
          </a:p>
          <a:p>
            <a:pPr marL="1009650" lvl="1" indent="-609600">
              <a:buNone/>
            </a:pP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    the products of one seller from those of another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A1DE1-9248-4A44-8176-6AA55862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1200">
                <a:solidFill>
                  <a:srgbClr val="FFFFFF"/>
                </a:solidFill>
              </a:rPr>
              <a:t>2 | </a:t>
            </a:r>
            <a:fld id="{B4EEC77F-8E4A-487D-9BB0-B901161EC222}" type="slidenum">
              <a:rPr lang="en-US" altLang="en-US" sz="1200">
                <a:solidFill>
                  <a:srgbClr val="FFFFFF"/>
                </a:solidFill>
              </a:rPr>
              <a:pPr eaLnBrk="1" hangingPunct="1">
                <a:lnSpc>
                  <a:spcPct val="80000"/>
                </a:lnSpc>
              </a:pPr>
              <a:t>29</a:t>
            </a:fld>
            <a:endParaRPr lang="en-US" alt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38908" y="415653"/>
            <a:ext cx="9576617" cy="73164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The marketing process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27361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Understand the marketplace &amp; customer needs &amp; want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80061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a customer value driven marketing strategy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926220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126620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an integrated marketing program that delivers superior value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478920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7692229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Engage customers, build profitable relationships, &amp; create customer delight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35004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10251677" y="2266950"/>
            <a:ext cx="1902223" cy="200025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Capture value from customers to create profits &amp; customer equity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9594452" y="2931667"/>
            <a:ext cx="650761" cy="67081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915525" y="1228725"/>
            <a:ext cx="0" cy="4486275"/>
          </a:xfrm>
          <a:prstGeom prst="line">
            <a:avLst/>
          </a:prstGeom>
          <a:ln w="381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80162" y="1251287"/>
            <a:ext cx="5248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002060"/>
                </a:solidFill>
              </a:rPr>
              <a:t>Create value </a:t>
            </a:r>
            <a:r>
              <a:rPr lang="en-US" sz="2000" i="1" dirty="0"/>
              <a:t>for customers and build customer </a:t>
            </a:r>
            <a:r>
              <a:rPr lang="en-US" sz="2000" i="1" dirty="0">
                <a:solidFill>
                  <a:srgbClr val="002060"/>
                </a:solidFill>
              </a:rPr>
              <a:t>relationships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15525" y="1251287"/>
            <a:ext cx="2382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Capture value </a:t>
            </a:r>
            <a:r>
              <a:rPr lang="en-US" sz="2000" i="1" dirty="0">
                <a:solidFill>
                  <a:srgbClr val="002060"/>
                </a:solidFill>
              </a:rPr>
              <a:t>from customers</a:t>
            </a:r>
            <a:r>
              <a:rPr lang="en-US" sz="2000" i="1" dirty="0"/>
              <a:t> in return</a:t>
            </a:r>
          </a:p>
        </p:txBody>
      </p:sp>
    </p:spTree>
    <p:extLst>
      <p:ext uri="{BB962C8B-B14F-4D97-AF65-F5344CB8AC3E}">
        <p14:creationId xmlns:p14="http://schemas.microsoft.com/office/powerpoint/2010/main" val="34169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A92612E-3942-4707-9935-757037FA9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What is a ‘BRAND’?</a:t>
            </a:r>
            <a:endParaRPr lang="en-US" altLang="en-US" b="1">
              <a:solidFill>
                <a:srgbClr val="27B7FF"/>
              </a:solidFill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2FBBA12-5C31-47EA-98EC-F6FCB1DB8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629" y="947058"/>
            <a:ext cx="10711542" cy="4525963"/>
          </a:xfrm>
        </p:spPr>
        <p:txBody>
          <a:bodyPr/>
          <a:lstStyle/>
          <a:p>
            <a:pPr marL="609600" indent="-609600" algn="ctr"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A BRAND IS MORE THAN A PRODUCT.</a:t>
            </a: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COMPANIES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MAKE PRODUCTS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 BUT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SELL BRANDS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.</a:t>
            </a:r>
          </a:p>
          <a:p>
            <a:pPr marL="609600" indent="-609600" algn="ctr">
              <a:buNone/>
            </a:pPr>
            <a:endParaRPr lang="en-US" altLang="en-US" sz="28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The main purpose of branding is to get  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more people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 to buy 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more stuff</a:t>
            </a:r>
          </a:p>
          <a:p>
            <a:pPr marL="609600" indent="-609600" algn="ctr">
              <a:buNone/>
            </a:pP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for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 more years </a:t>
            </a:r>
            <a:r>
              <a:rPr lang="en-US" altLang="en-US" sz="2800" dirty="0">
                <a:solidFill>
                  <a:schemeClr val="tx1"/>
                </a:solidFill>
                <a:latin typeface="Garamond" panose="02020404030301010803" pitchFamily="18" charset="0"/>
              </a:rPr>
              <a:t>at a</a:t>
            </a:r>
            <a:r>
              <a:rPr lang="en-US" altLang="en-US" sz="2800" b="1" dirty="0">
                <a:solidFill>
                  <a:schemeClr val="tx1"/>
                </a:solidFill>
                <a:latin typeface="Garamond" panose="02020404030301010803" pitchFamily="18" charset="0"/>
              </a:rPr>
              <a:t> value price.</a:t>
            </a:r>
          </a:p>
          <a:p>
            <a:pPr marL="609600" indent="-609600" algn="ctr">
              <a:buNone/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40246" y="2619082"/>
            <a:ext cx="6841903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cap="none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665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647888" y="377374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solidFill>
                  <a:srgbClr val="002060"/>
                </a:solidFill>
              </a:rPr>
              <a:t>Step 1: Understand The Marketplace &amp; Customer Needs &amp; Want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036" y="1930142"/>
            <a:ext cx="2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Wants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036" y="2385542"/>
            <a:ext cx="2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Demands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500" y="825759"/>
            <a:ext cx="524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Customer Needs, Wants, and Demands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6037" y="1413816"/>
            <a:ext cx="237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Needs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6035" y="4397117"/>
            <a:ext cx="280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Services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6035" y="4852517"/>
            <a:ext cx="280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Experiences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036" y="3880791"/>
            <a:ext cx="280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6500" y="5307917"/>
            <a:ext cx="732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Some sellers suffer from </a:t>
            </a:r>
            <a:r>
              <a:rPr lang="en-US" sz="2000" i="1" dirty="0">
                <a:solidFill>
                  <a:srgbClr val="00B0F0"/>
                </a:solidFill>
              </a:rPr>
              <a:t>Marketing Myopia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1250" y="3394936"/>
            <a:ext cx="691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Market offerings- Products, Services, and Experiences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90974" y="1281159"/>
            <a:ext cx="3228975" cy="1559783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Discussion 1: </a:t>
            </a:r>
          </a:p>
          <a:p>
            <a:pPr algn="ctr"/>
            <a:r>
              <a:rPr lang="en-US" sz="2000" dirty="0"/>
              <a:t>Do marketers create needs?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1525" y="6017572"/>
            <a:ext cx="1155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B0F0"/>
                </a:solidFill>
              </a:rPr>
              <a:t>The one thing that every company should ask themselves is What business are we really in?</a:t>
            </a:r>
          </a:p>
        </p:txBody>
      </p:sp>
    </p:spTree>
    <p:extLst>
      <p:ext uri="{BB962C8B-B14F-4D97-AF65-F5344CB8AC3E}">
        <p14:creationId xmlns:p14="http://schemas.microsoft.com/office/powerpoint/2010/main" val="240140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647888" y="377374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solidFill>
                  <a:srgbClr val="002060"/>
                </a:solidFill>
              </a:rPr>
              <a:t>Step 1: Understand The Marketplace &amp; Customer Needs &amp; Want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210" y="1971969"/>
            <a:ext cx="1004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Segmentation, Target markets, and Positioning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252" y="2600714"/>
            <a:ext cx="11131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Markets: Consumer, Business, Global, Nonprofit and Government</a:t>
            </a:r>
            <a:endParaRPr lang="en-US" sz="2000" i="1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210" y="1150250"/>
            <a:ext cx="1188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Value: a central marketing concept, primarily a combination of </a:t>
            </a:r>
            <a:r>
              <a:rPr lang="en-US" sz="2000" i="1" dirty="0">
                <a:solidFill>
                  <a:srgbClr val="FFC000"/>
                </a:solidFill>
              </a:rPr>
              <a:t>quality, service </a:t>
            </a:r>
            <a:r>
              <a:rPr lang="en-US" sz="2000" dirty="0"/>
              <a:t>and </a:t>
            </a:r>
            <a:r>
              <a:rPr lang="en-US" sz="2000" i="1" dirty="0">
                <a:solidFill>
                  <a:srgbClr val="FFC000"/>
                </a:solidFill>
              </a:rPr>
              <a:t>price</a:t>
            </a:r>
            <a:r>
              <a:rPr lang="en-US" sz="2000" dirty="0"/>
              <a:t> (</a:t>
            </a:r>
            <a:r>
              <a:rPr lang="en-US" sz="2000" dirty="0" err="1">
                <a:solidFill>
                  <a:srgbClr val="FFC000"/>
                </a:solidFill>
              </a:rPr>
              <a:t>qsp</a:t>
            </a:r>
            <a:r>
              <a:rPr lang="en-US" sz="2000" dirty="0"/>
              <a:t>), the </a:t>
            </a:r>
            <a:r>
              <a:rPr lang="en-US" sz="2000" i="1" dirty="0"/>
              <a:t>customer value triad</a:t>
            </a:r>
            <a:r>
              <a:rPr lang="en-US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316" y="3167099"/>
            <a:ext cx="399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Competition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296" y="3704507"/>
            <a:ext cx="399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Marketing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8" y="4201809"/>
            <a:ext cx="399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136363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866963" y="418601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cap="none" dirty="0">
                <a:solidFill>
                  <a:srgbClr val="002060"/>
                </a:solidFill>
              </a:rPr>
              <a:t>Step 2: Design a customer value driven marketing strategy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210" y="1715297"/>
            <a:ext cx="451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can we serve them best?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469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customers will we serve?</a:t>
            </a:r>
          </a:p>
        </p:txBody>
      </p:sp>
    </p:spTree>
    <p:extLst>
      <p:ext uri="{BB962C8B-B14F-4D97-AF65-F5344CB8AC3E}">
        <p14:creationId xmlns:p14="http://schemas.microsoft.com/office/powerpoint/2010/main" val="126353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2956065" y="1860341"/>
            <a:ext cx="609600" cy="37669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2956065" y="2890284"/>
            <a:ext cx="609600" cy="419865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44310" y="335760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Marketing management orientations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9185" y="2168421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product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9185" y="3233950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selling concept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9185" y="1127124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production concept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9185" y="4613304"/>
            <a:ext cx="402336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Marketing concept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956065" y="3995462"/>
            <a:ext cx="609600" cy="61784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524499" y="2913910"/>
            <a:ext cx="6600825" cy="1371600"/>
          </a:xfrm>
          <a:prstGeom prst="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524499" y="4293264"/>
            <a:ext cx="6600825" cy="1371600"/>
          </a:xfrm>
          <a:prstGeom prst="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19725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Starting point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34175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Focus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15313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Means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828462" y="2472727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Ends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9725" y="3321432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Factory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734175" y="3321432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Existing Prod.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3875" y="3321432"/>
            <a:ext cx="1524000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Selling &amp; promotion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707422" y="3321432"/>
            <a:ext cx="162320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Profits thru sales vol.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19725" y="4664576"/>
            <a:ext cx="13811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</a:rPr>
              <a:t>Market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96075" y="4664576"/>
            <a:ext cx="1457325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2D050"/>
                </a:solidFill>
              </a:rPr>
              <a:t>Customer needs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086725" y="4664576"/>
            <a:ext cx="1638300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Integrated marketing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707422" y="4664576"/>
            <a:ext cx="2094053" cy="574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C000"/>
                </a:solidFill>
              </a:rPr>
              <a:t>Thru 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27490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3" grpId="0" animBg="1"/>
      <p:bldP spid="4" grpId="0" animBg="1"/>
      <p:bldP spid="7" grpId="0" animBg="1"/>
      <p:bldP spid="9" grpId="0" animBg="1"/>
      <p:bldP spid="11" grpId="0" animBg="1"/>
      <p:bldP spid="6" grpId="0" animBg="1"/>
      <p:bldP spid="12" grpId="0" animBg="1"/>
      <p:bldP spid="8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4310" y="335760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Marketing management orientations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6310" y="1255370"/>
            <a:ext cx="10187332" cy="31700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Holistic Marketing </a:t>
            </a:r>
            <a:r>
              <a:rPr lang="en-US" sz="2000" dirty="0">
                <a:solidFill>
                  <a:schemeClr val="bg1"/>
                </a:solidFill>
              </a:rPr>
              <a:t>concept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Relationship marketing</a:t>
            </a:r>
            <a:r>
              <a:rPr lang="en-US" sz="2000" dirty="0">
                <a:solidFill>
                  <a:schemeClr val="bg1"/>
                </a:solidFill>
              </a:rPr>
              <a:t>: customers, employees, partners, financial community</a:t>
            </a: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Integrated marketing</a:t>
            </a:r>
            <a:r>
              <a:rPr lang="en-US" sz="2000" dirty="0">
                <a:solidFill>
                  <a:schemeClr val="bg1"/>
                </a:solidFill>
              </a:rPr>
              <a:t>: communications, product &amp; services, channels, price</a:t>
            </a: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Internal marketing</a:t>
            </a:r>
            <a:r>
              <a:rPr lang="en-US" sz="2000" dirty="0">
                <a:solidFill>
                  <a:schemeClr val="bg1"/>
                </a:solidFill>
              </a:rPr>
              <a:t>: Marketing department, Senior Management, Other departments</a:t>
            </a:r>
          </a:p>
          <a:p>
            <a:pPr marL="914400" indent="-449263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Performance marketing</a:t>
            </a:r>
            <a:r>
              <a:rPr lang="en-US" sz="2000" dirty="0">
                <a:solidFill>
                  <a:schemeClr val="bg1"/>
                </a:solidFill>
              </a:rPr>
              <a:t>: revenue, brand &amp; customer equity, ethics, environment, social</a:t>
            </a:r>
          </a:p>
        </p:txBody>
      </p:sp>
    </p:spTree>
    <p:extLst>
      <p:ext uri="{BB962C8B-B14F-4D97-AF65-F5344CB8AC3E}">
        <p14:creationId xmlns:p14="http://schemas.microsoft.com/office/powerpoint/2010/main" val="48696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732" y="394738"/>
            <a:ext cx="11129192" cy="731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cap="none" dirty="0">
                <a:solidFill>
                  <a:srgbClr val="002060"/>
                </a:solidFill>
              </a:rPr>
              <a:t>Step 3: Preparing an Integrated Marketing Plan &amp;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209" y="1715297"/>
            <a:ext cx="1090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Blend each marketing mix tools </a:t>
            </a:r>
            <a:r>
              <a:rPr lang="en-US" sz="2000" i="1" dirty="0"/>
              <a:t>(4P’s) </a:t>
            </a:r>
            <a:r>
              <a:rPr lang="en-US" sz="2000" dirty="0"/>
              <a:t>into a integrated marketing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210" y="1126387"/>
            <a:ext cx="973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Transforming the marketing strategy into 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8932" y="2576409"/>
            <a:ext cx="4699154" cy="304698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4Ps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Price</a:t>
            </a:r>
          </a:p>
          <a:p>
            <a:pPr algn="ctr"/>
            <a:r>
              <a:rPr lang="en-US" sz="2400" dirty="0"/>
              <a:t>Place</a:t>
            </a:r>
          </a:p>
          <a:p>
            <a:pPr algn="ctr"/>
            <a:r>
              <a:rPr lang="en-US" sz="2400" dirty="0"/>
              <a:t>Promotion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942997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22219</TotalTime>
  <Words>929</Words>
  <Application>Microsoft Office PowerPoint</Application>
  <PresentationFormat>Widescreen</PresentationFormat>
  <Paragraphs>196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Century Gothic</vt:lpstr>
      <vt:lpstr>Garamond</vt:lpstr>
      <vt:lpstr>Tahoma</vt:lpstr>
      <vt:lpstr>Times New Roman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</vt:lpstr>
      <vt:lpstr>PowerPoint Presentation</vt:lpstr>
      <vt:lpstr>Market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Marketing</vt:lpstr>
      <vt:lpstr>Target Marketing</vt:lpstr>
      <vt:lpstr>PowerPoint Presentation</vt:lpstr>
      <vt:lpstr>PowerPoint Presentation</vt:lpstr>
      <vt:lpstr>Beauty soap</vt:lpstr>
      <vt:lpstr>Positioning</vt:lpstr>
      <vt:lpstr>Positioning Statement</vt:lpstr>
      <vt:lpstr>PowerPoint Presentation</vt:lpstr>
      <vt:lpstr>What is a ‘BRAND’?</vt:lpstr>
      <vt:lpstr>What is a ‘BRAND’?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0NE: BRANDS &amp; BRAND MANAGEMENT</dc:title>
  <dc:creator>Administrator</dc:creator>
  <cp:lastModifiedBy>Md. Iftekharul Amin</cp:lastModifiedBy>
  <cp:revision>141</cp:revision>
  <dcterms:created xsi:type="dcterms:W3CDTF">2018-01-14T06:02:19Z</dcterms:created>
  <dcterms:modified xsi:type="dcterms:W3CDTF">2023-11-11T12:41:22Z</dcterms:modified>
</cp:coreProperties>
</file>